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8" r:id="rId3"/>
    <p:sldId id="270" r:id="rId4"/>
    <p:sldId id="266" r:id="rId5"/>
    <p:sldId id="280" r:id="rId6"/>
    <p:sldId id="276" r:id="rId7"/>
    <p:sldId id="277" r:id="rId8"/>
    <p:sldId id="281" r:id="rId9"/>
    <p:sldId id="261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>
        <p:scale>
          <a:sx n="60" d="100"/>
          <a:sy n="60" d="100"/>
        </p:scale>
        <p:origin x="45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-susac\AppData\Local\Microsoft\Windows\Temporary%20Internet%20Files\Content.Outlook\531Z6HN4\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89841586722184"/>
          <c:y val="8.0335220345180716E-2"/>
          <c:w val="0.79701810914770899"/>
          <c:h val="0.806795149478482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Sheet1!$R$20</c:f>
              <c:strCache>
                <c:ptCount val="1"/>
                <c:pt idx="0">
                  <c:v>Twitter Sent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Sheet1!$K$21:$K$27</c:f>
              <c:numCache>
                <c:formatCode>General</c:formatCode>
                <c:ptCount val="7"/>
                <c:pt idx="0">
                  <c:v>26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30</c:v>
                </c:pt>
                <c:pt idx="5">
                  <c:v>31</c:v>
                </c:pt>
                <c:pt idx="6">
                  <c:v>1</c:v>
                </c:pt>
              </c:numCache>
            </c:numRef>
          </c:cat>
          <c:val>
            <c:numRef>
              <c:f>Sheet1!$R$21:$R$27</c:f>
              <c:numCache>
                <c:formatCode>General</c:formatCode>
                <c:ptCount val="7"/>
                <c:pt idx="0">
                  <c:v>353</c:v>
                </c:pt>
                <c:pt idx="1">
                  <c:v>44</c:v>
                </c:pt>
                <c:pt idx="2">
                  <c:v>4</c:v>
                </c:pt>
                <c:pt idx="3">
                  <c:v>261</c:v>
                </c:pt>
                <c:pt idx="4">
                  <c:v>161</c:v>
                </c:pt>
                <c:pt idx="5">
                  <c:v>128</c:v>
                </c:pt>
                <c:pt idx="6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7033776"/>
        <c:axId val="357026720"/>
      </c:barChart>
      <c:lineChart>
        <c:grouping val="standard"/>
        <c:varyColors val="0"/>
        <c:ser>
          <c:idx val="2"/>
          <c:order val="1"/>
          <c:tx>
            <c:strRef>
              <c:f>Sheet1!$L$20</c:f>
              <c:strCache>
                <c:ptCount val="1"/>
                <c:pt idx="0">
                  <c:v>Twitter Mentions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Sheet1!$K$21:$K$27</c:f>
              <c:numCache>
                <c:formatCode>General</c:formatCode>
                <c:ptCount val="7"/>
                <c:pt idx="0">
                  <c:v>26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30</c:v>
                </c:pt>
                <c:pt idx="5">
                  <c:v>31</c:v>
                </c:pt>
                <c:pt idx="6">
                  <c:v>1</c:v>
                </c:pt>
              </c:numCache>
            </c:numRef>
          </c:cat>
          <c:val>
            <c:numRef>
              <c:f>Sheet1!$L$21:$L$27</c:f>
              <c:numCache>
                <c:formatCode>General</c:formatCode>
                <c:ptCount val="7"/>
                <c:pt idx="0">
                  <c:v>302</c:v>
                </c:pt>
                <c:pt idx="1">
                  <c:v>166</c:v>
                </c:pt>
                <c:pt idx="2">
                  <c:v>149</c:v>
                </c:pt>
                <c:pt idx="3">
                  <c:v>205</c:v>
                </c:pt>
                <c:pt idx="4">
                  <c:v>174</c:v>
                </c:pt>
                <c:pt idx="5">
                  <c:v>174</c:v>
                </c:pt>
                <c:pt idx="6">
                  <c:v>186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Sheet1!$M$20</c:f>
              <c:strCache>
                <c:ptCount val="1"/>
                <c:pt idx="0">
                  <c:v>Twitter Retweets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Sheet1!$K$21:$K$27</c:f>
              <c:numCache>
                <c:formatCode>General</c:formatCode>
                <c:ptCount val="7"/>
                <c:pt idx="0">
                  <c:v>26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30</c:v>
                </c:pt>
                <c:pt idx="5">
                  <c:v>31</c:v>
                </c:pt>
                <c:pt idx="6">
                  <c:v>1</c:v>
                </c:pt>
              </c:numCache>
            </c:numRef>
          </c:cat>
          <c:val>
            <c:numRef>
              <c:f>Sheet1!$M$21:$M$27</c:f>
              <c:numCache>
                <c:formatCode>General</c:formatCode>
                <c:ptCount val="7"/>
                <c:pt idx="0">
                  <c:v>323</c:v>
                </c:pt>
                <c:pt idx="1">
                  <c:v>61</c:v>
                </c:pt>
                <c:pt idx="2">
                  <c:v>16</c:v>
                </c:pt>
                <c:pt idx="3">
                  <c:v>150</c:v>
                </c:pt>
                <c:pt idx="4">
                  <c:v>118</c:v>
                </c:pt>
                <c:pt idx="5">
                  <c:v>66</c:v>
                </c:pt>
                <c:pt idx="6">
                  <c:v>108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3118944"/>
        <c:axId val="563119336"/>
      </c:lineChart>
      <c:catAx>
        <c:axId val="563118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563119336"/>
        <c:crosses val="autoZero"/>
        <c:auto val="1"/>
        <c:lblAlgn val="ctr"/>
        <c:lblOffset val="100"/>
        <c:noMultiLvlLbl val="0"/>
      </c:catAx>
      <c:valAx>
        <c:axId val="5631193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Retweets</a:t>
                </a:r>
                <a:r>
                  <a:rPr lang="en-US" sz="1100" baseline="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+ Mentions</a:t>
                </a:r>
                <a:endParaRPr lang="en-US" sz="11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563118944"/>
        <c:crosses val="autoZero"/>
        <c:crossBetween val="midCat"/>
      </c:valAx>
      <c:valAx>
        <c:axId val="35702672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Tweets Sent</a:t>
                </a:r>
                <a:endParaRPr lang="en-US" sz="700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/>
          </a:p>
        </c:txPr>
        <c:crossAx val="357033776"/>
        <c:crosses val="max"/>
        <c:crossBetween val="between"/>
      </c:valAx>
      <c:catAx>
        <c:axId val="357033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70267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16601026574839"/>
          <c:y val="6.6676724249130445E-2"/>
          <c:w val="0.64826577554847409"/>
          <c:h val="0.132133018131853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99EC-1121-45E5-9C7E-2022EC95B31B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C857-26A0-4E38-B580-E76861AB5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98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Seattle local, Social Media, Business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98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Chalk-Talk – WOMMA</a:t>
            </a:r>
            <a:r>
              <a:rPr lang="en-US" baseline="0" dirty="0" smtClean="0"/>
              <a:t> – SMC – Tweet Chat Monday’s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Conversations with other local social media peeps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Lead us to gaining more followers, including several key influencers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C857-26A0-4E38-B580-E76861AB59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0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9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2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0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6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4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3CBB-4864-44CC-B0EF-340BA34ECFA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5FA5-C68E-40DF-97D0-0CDAC284D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279" y="1087820"/>
            <a:ext cx="7452279" cy="4976023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scene3d>
            <a:camera prst="perspectiveRelaxed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6837" y="4744869"/>
            <a:ext cx="1523604" cy="1563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3744"/>
            <a:ext cx="9144000" cy="1211069"/>
          </a:xfrm>
        </p:spPr>
        <p:txBody>
          <a:bodyPr anchor="t"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UW Social Media Certificate </a:t>
            </a:r>
            <a:r>
              <a:rPr lang="en-US" sz="4000" dirty="0"/>
              <a:t>Program</a:t>
            </a:r>
            <a:br>
              <a:rPr lang="en-US" sz="4000" dirty="0"/>
            </a:br>
            <a:r>
              <a:rPr lang="en-US" sz="2800" dirty="0"/>
              <a:t>Team Twitter @uwsmc13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65" y="4988945"/>
            <a:ext cx="1539944" cy="10748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7823" y="60638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@</a:t>
            </a:r>
            <a:r>
              <a:rPr lang="en-US" dirty="0" err="1" smtClean="0"/>
              <a:t>brittclockwood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smtClean="0"/>
              <a:t>constell8, </a:t>
            </a:r>
            <a:r>
              <a:rPr lang="en-US" dirty="0" smtClean="0"/>
              <a:t>@</a:t>
            </a:r>
            <a:r>
              <a:rPr lang="en-US" dirty="0" err="1" smtClean="0"/>
              <a:t>kbluher</a:t>
            </a:r>
            <a:r>
              <a:rPr lang="en-US" dirty="0" smtClean="0"/>
              <a:t>, </a:t>
            </a:r>
            <a:r>
              <a:rPr lang="en-US" dirty="0" smtClean="0"/>
              <a:t>@</a:t>
            </a:r>
            <a:r>
              <a:rPr lang="en-US" dirty="0" err="1" smtClean="0"/>
              <a:t>neelyolson</a:t>
            </a:r>
            <a:r>
              <a:rPr lang="en-US" dirty="0" smtClean="0"/>
              <a:t>, </a:t>
            </a:r>
            <a:r>
              <a:rPr lang="en-US" dirty="0"/>
              <a:t>@</a:t>
            </a:r>
            <a:r>
              <a:rPr lang="en-US" dirty="0" err="1" smtClean="0"/>
              <a:t>ruthschubert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7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#2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Secure followers from at least 3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klout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Double interactions (RTs, replies, @mentions) from outside UWSMC community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at least 1 positive plug from social influencer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Share our point of view/ask questions to spur convo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bold, yet humble (as stewards of UW)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dialog with social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/>
              <a:t>Position UWSMC students as thought leaders in the field of social </a:t>
            </a:r>
            <a:r>
              <a:rPr lang="en-US" sz="2400" dirty="0" smtClean="0"/>
              <a:t>media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 &amp; post about social media news and trends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Ask questions in at least half our posts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RT posts from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influentials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reply to engage in convo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6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Ruth’s </a:t>
            </a:r>
            <a:r>
              <a:rPr lang="en-US" dirty="0" err="1" smtClean="0"/>
              <a:t>Infographic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780" y="247063"/>
            <a:ext cx="7375634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 have great momentum, and exceeded our objectives!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780" y="2118911"/>
            <a:ext cx="6965730" cy="4351338"/>
          </a:xfrm>
        </p:spPr>
        <p:txBody>
          <a:bodyPr/>
          <a:lstStyle/>
          <a:p>
            <a:pPr marL="342900" indent="-342900"/>
            <a:r>
              <a:rPr lang="en-US" dirty="0"/>
              <a:t>381 tweets in 50 days, average 7.6/day</a:t>
            </a:r>
          </a:p>
          <a:p>
            <a:pPr marL="342900" indent="-342900"/>
            <a:r>
              <a:rPr lang="en-US" dirty="0"/>
              <a:t>200 followers (344% </a:t>
            </a:r>
            <a:r>
              <a:rPr lang="en-US" dirty="0" smtClean="0"/>
              <a:t>growth), over      half </a:t>
            </a:r>
            <a:r>
              <a:rPr lang="en-US" dirty="0"/>
              <a:t>are in social media</a:t>
            </a:r>
          </a:p>
          <a:p>
            <a:pPr marL="342900" indent="-342900"/>
            <a:r>
              <a:rPr lang="en-US" dirty="0">
                <a:solidFill>
                  <a:srgbClr val="FF0000"/>
                </a:solidFill>
              </a:rPr>
              <a:t>x% click-thru rate (17 clicks </a:t>
            </a:r>
            <a:r>
              <a:rPr lang="en-US" dirty="0" smtClean="0">
                <a:solidFill>
                  <a:srgbClr val="FF0000"/>
                </a:solidFill>
              </a:rPr>
              <a:t>               on </a:t>
            </a:r>
            <a:r>
              <a:rPr lang="en-US" dirty="0">
                <a:solidFill>
                  <a:srgbClr val="FF0000"/>
                </a:solidFill>
              </a:rPr>
              <a:t>x links)</a:t>
            </a:r>
          </a:p>
          <a:p>
            <a:pPr marL="342900" indent="-342900"/>
            <a:r>
              <a:rPr lang="en-US" dirty="0"/>
              <a:t>53 Retweets and 155 </a:t>
            </a:r>
            <a:r>
              <a:rPr lang="en-US" dirty="0" smtClean="0"/>
              <a:t>mentions,          20</a:t>
            </a:r>
            <a:r>
              <a:rPr lang="en-US" dirty="0"/>
              <a:t>+ with </a:t>
            </a:r>
            <a:r>
              <a:rPr lang="en-US" dirty="0" err="1"/>
              <a:t>Klout</a:t>
            </a:r>
            <a:r>
              <a:rPr lang="en-US" dirty="0"/>
              <a:t> score &gt;45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801802"/>
              </p:ext>
            </p:extLst>
          </p:nvPr>
        </p:nvGraphicFramePr>
        <p:xfrm>
          <a:off x="6897185" y="2730324"/>
          <a:ext cx="5097517" cy="302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00442" y="3441680"/>
            <a:ext cx="3606427" cy="34163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PLACEHOLDER CHART</a:t>
            </a:r>
          </a:p>
          <a:p>
            <a:r>
              <a:rPr lang="en-US" dirty="0" smtClean="0"/>
              <a:t>It would be great to show our stats visually, with 4 variables:</a:t>
            </a:r>
          </a:p>
          <a:p>
            <a:r>
              <a:rPr lang="en-US" dirty="0" smtClean="0"/>
              <a:t># Sent tweets</a:t>
            </a:r>
          </a:p>
          <a:p>
            <a:r>
              <a:rPr lang="en-US" dirty="0" smtClean="0"/>
              <a:t># Mentions</a:t>
            </a:r>
          </a:p>
          <a:p>
            <a:r>
              <a:rPr lang="en-US" dirty="0" smtClean="0"/>
              <a:t># RTs</a:t>
            </a:r>
          </a:p>
          <a:p>
            <a:r>
              <a:rPr lang="en-US" dirty="0" smtClean="0"/>
              <a:t># Follows</a:t>
            </a:r>
          </a:p>
          <a:p>
            <a:endParaRPr lang="en-US" dirty="0"/>
          </a:p>
          <a:p>
            <a:r>
              <a:rPr lang="en-US" dirty="0" smtClean="0"/>
              <a:t>This was we can demonstrate the impact our tweeting had, and call out to the spikes (probably live tweeting at events and in class)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1" y="501668"/>
            <a:ext cx="3741683" cy="18708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648" y="2118911"/>
            <a:ext cx="562437" cy="5071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0142" y="5120736"/>
            <a:ext cx="3606427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data may be duplicate with Ruth’s </a:t>
            </a:r>
            <a:r>
              <a:rPr lang="en-US" dirty="0" err="1" smtClean="0"/>
              <a:t>infographic</a:t>
            </a:r>
            <a:r>
              <a:rPr lang="en-US" dirty="0" smtClean="0"/>
              <a:t>, so will revise accordingly…and make Twitter graph bigger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452" y="22661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Key </a:t>
            </a:r>
            <a:r>
              <a:rPr lang="en-US" dirty="0" smtClean="0"/>
              <a:t>Influential Followers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3893574"/>
            <a:ext cx="3638017" cy="191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3" y="1552180"/>
            <a:ext cx="3651671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284" y="3893574"/>
            <a:ext cx="3873910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1552180"/>
            <a:ext cx="3591696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13" y="1552180"/>
            <a:ext cx="3873910" cy="195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73" y="3893574"/>
            <a:ext cx="3591696" cy="189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0142" y="5120736"/>
            <a:ext cx="3606427" cy="147732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relates to followers, right?</a:t>
            </a:r>
          </a:p>
          <a:p>
            <a:r>
              <a:rPr lang="en-US" dirty="0" smtClean="0"/>
              <a:t>Are these the most notable?</a:t>
            </a:r>
          </a:p>
          <a:p>
            <a:r>
              <a:rPr lang="en-US" dirty="0" smtClean="0"/>
              <a:t>Do you have </a:t>
            </a:r>
            <a:r>
              <a:rPr lang="en-US" dirty="0" err="1" smtClean="0"/>
              <a:t>Klout</a:t>
            </a:r>
            <a:r>
              <a:rPr lang="en-US" dirty="0" smtClean="0"/>
              <a:t> scores?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9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5531069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Live </a:t>
            </a:r>
            <a:r>
              <a:rPr lang="en-US" sz="3600" dirty="0" smtClean="0"/>
              <a:t>Tweeting </a:t>
            </a:r>
            <a:r>
              <a:rPr lang="en-US" sz="3600" dirty="0" smtClean="0"/>
              <a:t>at events</a:t>
            </a:r>
          </a:p>
          <a:p>
            <a:pPr>
              <a:lnSpc>
                <a:spcPct val="100000"/>
              </a:lnSpc>
            </a:pPr>
            <a:r>
              <a:rPr lang="en-US" sz="3600" dirty="0" smtClean="0"/>
              <a:t>Share useful news and information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Engage with followers</a:t>
            </a:r>
            <a:endParaRPr lang="en-US" sz="3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3600" dirty="0" smtClean="0"/>
          </a:p>
          <a:p>
            <a:pPr lvl="1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91" y="276157"/>
            <a:ext cx="4670476" cy="2193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244" y="2111014"/>
            <a:ext cx="2867025" cy="39433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7313" y="3171112"/>
            <a:ext cx="2874974" cy="350104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01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What drives clicks?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838200" y="1219579"/>
            <a:ext cx="4758559" cy="5383115"/>
          </a:xfrm>
        </p:spPr>
        <p:txBody>
          <a:bodyPr anchor="t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</a:t>
            </a:r>
            <a:r>
              <a:rPr lang="en-US" dirty="0" smtClean="0"/>
              <a:t>ocial media news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Event promotion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Useful tools and tips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Interesting stat or fact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Career info (thanks to UWSMC LinkedIn!)</a:t>
            </a:r>
          </a:p>
          <a:p>
            <a:pPr>
              <a:lnSpc>
                <a:spcPct val="150000"/>
              </a:lnSpc>
            </a:pPr>
            <a:r>
              <a:rPr lang="en-US" i="1" dirty="0" smtClean="0"/>
              <a:t>Plus company &amp; @mentions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772" y="1219580"/>
            <a:ext cx="6068360" cy="98689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771" y="5830577"/>
            <a:ext cx="6068362" cy="77211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4771" y="4688890"/>
            <a:ext cx="6068362" cy="8330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771" y="3592132"/>
            <a:ext cx="6068361" cy="78809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772" y="2425123"/>
            <a:ext cx="6068361" cy="7533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Title 3"/>
          <p:cNvSpPr txBox="1">
            <a:spLocks/>
          </p:cNvSpPr>
          <p:nvPr/>
        </p:nvSpPr>
        <p:spPr>
          <a:xfrm>
            <a:off x="838200" y="365125"/>
            <a:ext cx="5181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 smtClean="0"/>
              <a:t>What Drives Retweets?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5278" y="324784"/>
            <a:ext cx="4800600" cy="13049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5278" y="1857456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5278" y="3535930"/>
            <a:ext cx="4800600" cy="143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5278" y="5214407"/>
            <a:ext cx="4800600" cy="14946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603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08" y="1922799"/>
            <a:ext cx="5572844" cy="320511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45" y="314731"/>
            <a:ext cx="10515600" cy="1325563"/>
          </a:xfrm>
        </p:spPr>
        <p:txBody>
          <a:bodyPr anchor="t"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Influentials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838200" y="1237319"/>
            <a:ext cx="3016791" cy="56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Use Hashtags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235562" y="898031"/>
            <a:ext cx="2347751" cy="5047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 smtClean="0"/>
              <a:t>Engage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282" y="203026"/>
            <a:ext cx="3082667" cy="48557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821" y="1672426"/>
            <a:ext cx="2536492" cy="3121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588" y="2356775"/>
            <a:ext cx="3046838" cy="20312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1791" y="5658237"/>
            <a:ext cx="1712610" cy="11494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360" y="5658238"/>
            <a:ext cx="1921658" cy="11494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3814" y="5684156"/>
            <a:ext cx="2094127" cy="11234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08486" y="5701516"/>
            <a:ext cx="2076500" cy="11061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7220" y="5701654"/>
            <a:ext cx="1712438" cy="11059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10463" y="5701655"/>
            <a:ext cx="1888146" cy="1105985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102" y="3230075"/>
            <a:ext cx="2757638" cy="20656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93" y="5314824"/>
            <a:ext cx="381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Received mentions from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4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6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 smtClean="0"/>
              <a:t>Goals, Objectives, Strategies #1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8787" y="2164972"/>
            <a:ext cx="2134384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2FB91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300" dirty="0" smtClean="0">
                <a:solidFill>
                  <a:srgbClr val="FFFFFF"/>
                </a:solidFill>
              </a:rPr>
              <a:t>Objectives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18899" y="2164972"/>
            <a:ext cx="225751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37A5E9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Strategies</a:t>
            </a:r>
            <a:endParaRPr sz="1900" dirty="0">
              <a:solidFill>
                <a:srgbClr val="FFFFFF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864617" y="2164972"/>
            <a:ext cx="2462135" cy="1331261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xtLst/>
        </p:spPr>
        <p:txBody>
          <a:bodyPr vert="horz" wrap="square" lIns="214573" tIns="0" rIns="214573" bIns="0" numCol="1" anchor="ctr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r>
              <a:rPr lang="en-US" sz="2300" dirty="0" smtClean="0">
                <a:solidFill>
                  <a:srgbClr val="FFFFFF"/>
                </a:solidFill>
              </a:rPr>
              <a:t>Tactics</a:t>
            </a:r>
            <a:endParaRPr sz="23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008529" y="3647511"/>
            <a:ext cx="3448042" cy="23916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followers by 30% (to 58), with &gt;5 in social media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Generate 10 Retweets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overall click-thru rate to 5% (at least 1/link)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Get social orgs to reference @uwsmc13 in &gt;1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312802" y="3673198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number and frequency of tweets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posts on relevant and newsworthy information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Cross-promote with other UWSMC platforms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106915" y="-720322"/>
            <a:ext cx="3442792" cy="364449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95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1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2</a:t>
            </a:r>
          </a:p>
          <a:p>
            <a:pPr marL="201162" indent="-20116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 3</a:t>
            </a:r>
          </a:p>
          <a:p>
            <a:pPr marL="201162" indent="-201162"/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567" y="1370519"/>
            <a:ext cx="1065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visibility of UWSMC students in the Seattle social media community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7517682" y="3664234"/>
            <a:ext cx="3405809" cy="25016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214573" tIns="0" rIns="214573" bIns="0" numCol="1" anchor="t" anchorCtr="0" compatLnSpc="1">
            <a:prstTxWarp prst="textNoShape">
              <a:avLst/>
            </a:prstTxWarp>
          </a:bodyPr>
          <a:lstStyle>
            <a:lvl1pPr algn="l" defTabSz="914342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 10-20 tweets per week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Engage with (RT/Reply) with &gt;5 notable social entities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Live tweet at 3 or more social media events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relevant hashtags in tweets to increase exposure</a:t>
            </a:r>
          </a:p>
          <a:p>
            <a:pPr marL="201162" indent="-201162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512</Words>
  <Application>Microsoft Office PowerPoint</Application>
  <PresentationFormat>Widescreen</PresentationFormat>
  <Paragraphs>88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Segoe UI</vt:lpstr>
      <vt:lpstr>Segoe UI Light</vt:lpstr>
      <vt:lpstr>Office Theme</vt:lpstr>
      <vt:lpstr>UW Social Media Certificate Program Team Twitter @uwsmc13 </vt:lpstr>
      <vt:lpstr>Ruth’s Infographic</vt:lpstr>
      <vt:lpstr>We have great momentum, and exceeded our objectives!</vt:lpstr>
      <vt:lpstr>Key Influential Followers</vt:lpstr>
      <vt:lpstr>Success Highlights</vt:lpstr>
      <vt:lpstr>What drives clicks?</vt:lpstr>
      <vt:lpstr>Drawing Influentials</vt:lpstr>
      <vt:lpstr>APPENDIX</vt:lpstr>
      <vt:lpstr>Goals, Objectives, Strategies #1</vt:lpstr>
      <vt:lpstr>Goals, Objectives, Strategies #2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 Social Media Certificate Program</dc:title>
  <dc:creator>Susan Cameron (JeffreyM Consulting LLC)</dc:creator>
  <cp:lastModifiedBy>Susan Cameron (JeffreyM Consulting LLC)</cp:lastModifiedBy>
  <cp:revision>54</cp:revision>
  <dcterms:created xsi:type="dcterms:W3CDTF">2013-03-02T18:31:27Z</dcterms:created>
  <dcterms:modified xsi:type="dcterms:W3CDTF">2013-03-11T01:38:32Z</dcterms:modified>
</cp:coreProperties>
</file>